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831" r:id="rId4"/>
    <p:sldId id="978" r:id="rId6"/>
    <p:sldId id="1024" r:id="rId7"/>
    <p:sldId id="1004" r:id="rId8"/>
    <p:sldId id="773" r:id="rId9"/>
    <p:sldId id="1005" r:id="rId10"/>
    <p:sldId id="811" r:id="rId11"/>
    <p:sldId id="788" r:id="rId12"/>
    <p:sldId id="1020" r:id="rId13"/>
    <p:sldId id="1015" r:id="rId14"/>
    <p:sldId id="924" r:id="rId15"/>
    <p:sldId id="1021" r:id="rId16"/>
    <p:sldId id="1013" r:id="rId17"/>
    <p:sldId id="941" r:id="rId18"/>
    <p:sldId id="472" r:id="rId19"/>
    <p:sldId id="1025" r:id="rId20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F99CC"/>
    <a:srgbClr val="4F779F"/>
    <a:srgbClr val="808080"/>
    <a:srgbClr val="EFEFEF"/>
    <a:srgbClr val="F2F2F2"/>
    <a:srgbClr val="F6F8FB"/>
    <a:srgbClr val="A1DFE1"/>
    <a:srgbClr val="E5A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46" autoAdjust="0"/>
    <p:restoredTop sz="91245" autoAdjust="0"/>
  </p:normalViewPr>
  <p:slideViewPr>
    <p:cSldViewPr snapToGrid="0">
      <p:cViewPr varScale="1">
        <p:scale>
          <a:sx n="113" d="100"/>
          <a:sy n="113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56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" Target="slide1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8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9" Type="http://schemas.openxmlformats.org/officeDocument/2006/relationships/tags" Target="../tags/tag46.xml"/><Relationship Id="rId18" Type="http://schemas.openxmlformats.org/officeDocument/2006/relationships/image" Target="../media/image19.png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image" Target="../media/image27.jpeg"/><Relationship Id="rId10" Type="http://schemas.openxmlformats.org/officeDocument/2006/relationships/tags" Target="../tags/tag39.xml"/><Relationship Id="rId1" Type="http://schemas.openxmlformats.org/officeDocument/2006/relationships/tags" Target="../tags/tag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5.xml"/><Relationship Id="rId1" Type="http://schemas.openxmlformats.org/officeDocument/2006/relationships/tags" Target="../tags/tag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21.png"/><Relationship Id="rId2" Type="http://schemas.openxmlformats.org/officeDocument/2006/relationships/slide" Target="slide1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webp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tags" Target="../tags/tag2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18.jpeg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tags" Target="../tags/tag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1.xml"/><Relationship Id="rId15" Type="http://schemas.openxmlformats.org/officeDocument/2006/relationships/image" Target="../media/image19.png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slide" Target="slide1.xml"/><Relationship Id="rId1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0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26.jpeg"/><Relationship Id="rId2" Type="http://schemas.openxmlformats.org/officeDocument/2006/relationships/tags" Target="../tags/tag2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9.xml"/><Relationship Id="rId10" Type="http://schemas.openxmlformats.org/officeDocument/2006/relationships/image" Target="../media/image19.png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未标题-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8848" r="27500"/>
          <a:stretch>
            <a:fillRect/>
          </a:stretch>
        </p:blipFill>
        <p:spPr>
          <a:xfrm>
            <a:off x="0" y="-2886"/>
            <a:ext cx="7977505" cy="6860886"/>
          </a:xfrm>
          <a:prstGeom prst="rect">
            <a:avLst/>
          </a:prstGeom>
        </p:spPr>
      </p:pic>
      <p:sp>
        <p:nvSpPr>
          <p:cNvPr id="31" name="文本框 86"/>
          <p:cNvSpPr txBox="1"/>
          <p:nvPr/>
        </p:nvSpPr>
        <p:spPr>
          <a:xfrm>
            <a:off x="910979" y="278589"/>
            <a:ext cx="2697975" cy="707886"/>
          </a:xfrm>
          <a:prstGeom prst="rect">
            <a:avLst/>
          </a:prstGeom>
          <a:noFill/>
          <a:effectLst>
            <a:outerShdw blurRad="393700" dist="698500" dir="8100000" sx="119000" sy="119000" algn="tr" rotWithShape="0">
              <a:prstClr val="black">
                <a:alpha val="63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FF9700"/>
                </a:solidFill>
                <a:effectLst/>
                <a:uLnTx/>
                <a:uFillTx/>
                <a:latin typeface="Arial Black" panose="020B0A04020102020204" pitchFamily="34" charset="0"/>
                <a:ea typeface="思源黑体 CN Regular" panose="020B0500000000000000" charset="-122"/>
                <a:cs typeface="+mn-cs"/>
              </a:rPr>
              <a:t>Unit  8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9700"/>
              </a:solidFill>
              <a:effectLst/>
              <a:uLnTx/>
              <a:uFillTx/>
              <a:latin typeface="Arial Black" panose="020B0A04020102020204" pitchFamily="34" charset="0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15" name="图片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3" y="2516437"/>
            <a:ext cx="3016405" cy="501676"/>
          </a:xfrm>
          <a:prstGeom prst="rect">
            <a:avLst/>
          </a:prstGeom>
        </p:spPr>
      </p:pic>
      <p:pic>
        <p:nvPicPr>
          <p:cNvPr id="17" name="图片 1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3" y="3268056"/>
            <a:ext cx="5004057" cy="501676"/>
          </a:xfrm>
          <a:prstGeom prst="rect">
            <a:avLst/>
          </a:prstGeom>
        </p:spPr>
      </p:pic>
      <p:pic>
        <p:nvPicPr>
          <p:cNvPr id="19" name="图片 1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3" y="4019675"/>
            <a:ext cx="3016405" cy="495325"/>
          </a:xfrm>
          <a:prstGeom prst="rect">
            <a:avLst/>
          </a:prstGeom>
        </p:spPr>
      </p:pic>
      <p:pic>
        <p:nvPicPr>
          <p:cNvPr id="21" name="图片 2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3" y="4764943"/>
            <a:ext cx="3733992" cy="488975"/>
          </a:xfrm>
          <a:prstGeom prst="rect">
            <a:avLst/>
          </a:prstGeom>
        </p:spPr>
      </p:pic>
      <p:pic>
        <p:nvPicPr>
          <p:cNvPr id="23" name="图片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1" y="5503862"/>
            <a:ext cx="5512083" cy="501676"/>
          </a:xfrm>
          <a:prstGeom prst="rect">
            <a:avLst/>
          </a:prstGeom>
        </p:spPr>
      </p:pic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549910" y="1118235"/>
            <a:ext cx="5583555" cy="70675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</p:spPr>
        <p:txBody>
          <a:bodyPr wrap="square">
            <a:spAutoFit/>
          </a:bodyPr>
          <a:p>
            <a:pPr marL="127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err="1">
                <a:solidFill>
                  <a:srgbClr val="CE7431"/>
                </a:solidFill>
                <a:latin typeface="Calibri" panose="020F0502020204030204" charset="0"/>
                <a:ea typeface="宋体" panose="02010600030101010101" pitchFamily="2" charset="-122"/>
              </a:rPr>
              <a:t>Maheegun</a:t>
            </a:r>
            <a:r>
              <a:rPr lang="en-US" altLang="zh-CN" sz="4000" b="1" dirty="0">
                <a:solidFill>
                  <a:srgbClr val="CE7431"/>
                </a:solidFill>
                <a:latin typeface="Calibri" panose="020F0502020204030204" charset="0"/>
                <a:ea typeface="宋体" panose="02010600030101010101" pitchFamily="2" charset="-122"/>
              </a:rPr>
              <a:t> My Brother</a:t>
            </a:r>
            <a:endParaRPr lang="zh-CN" altLang="en-US" sz="40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11887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Why did the boy and his grandpa let Maheegun go?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034540" y="1868805"/>
            <a:ext cx="85344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Because he was mischievous and often upset Grandma's sewing basket.</a:t>
            </a:r>
            <a:endParaRPr lang="en-US" altLang="zh-CN" sz="260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034540" y="2726055"/>
            <a:ext cx="85344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Because Mrs. Yesno demanded he be shot.</a:t>
            </a:r>
            <a:endParaRPr lang="en-US" altLang="zh-CN" sz="260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034540" y="3583305"/>
            <a:ext cx="85344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Because the boy wanted to help him adapt to wild life.</a:t>
            </a:r>
            <a:endParaRPr lang="en-US" altLang="zh-CN" sz="260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034540" y="4440555"/>
            <a:ext cx="85344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Because it was time for him to return to his own kind.</a:t>
            </a:r>
            <a:endParaRPr lang="en-US" altLang="zh-CN" sz="260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67765" y="193294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67765" y="279019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67765" y="364744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67765" y="4504690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/>
          <p:nvPr/>
        </p:nvPicPr>
        <p:blipFill>
          <a:blip r:embed="rId11"/>
          <a:stretch>
            <a:fillRect/>
          </a:stretch>
        </p:blipFill>
        <p:spPr>
          <a:xfrm>
            <a:off x="10016490" y="2790190"/>
            <a:ext cx="1775460" cy="2121535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13" name="TitleBackground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5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6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15分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F40C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6" name="内容占位符 2"/>
          <p:cNvSpPr>
            <a:spLocks noGrp="1"/>
          </p:cNvSpPr>
          <p:nvPr/>
        </p:nvSpPr>
        <p:spPr>
          <a:xfrm>
            <a:off x="838200" y="1085215"/>
            <a:ext cx="10925175" cy="4854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0" indent="-360045" algn="just" eaLnBrk="1" hangingPunct="1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    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I tried to travel west but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only to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hit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the creek again.(Para.24)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only to do sth.: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(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written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) used to show that 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sth.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is surprising or unexpected 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结果却</a:t>
            </a:r>
            <a:r>
              <a:rPr lang="en-US" altLang="zh-CN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……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539750" lvl="0" indent="-539750" algn="just" eaLnBrk="1" hangingPunct="1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1. He had tasted freedom </a:t>
            </a:r>
            <a:r>
              <a:rPr lang="en-US" altLang="zh-CN" dirty="0" smtClean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only to</a:t>
            </a:r>
            <a:r>
              <a:rPr lang="en-US" altLang="zh-CN" dirty="0" smtClean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lose it again.</a:t>
            </a:r>
            <a:endParaRPr lang="en-US" altLang="zh-CN" dirty="0" smtClean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Calibri" panose="020F0502020204030204" charset="0"/>
            </a:endParaRPr>
          </a:p>
          <a:p>
            <a:pPr marL="539750" lvl="0" indent="-539750" algn="just" eaLnBrk="1" hangingPunct="1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  <a:sym typeface="+mn-ea"/>
              </a:rPr>
              <a:t>他刚尝到了自由的甜头，</a:t>
            </a:r>
            <a:r>
              <a:rPr lang="zh-CN" altLang="en-US" dirty="0" smtClean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  <a:sym typeface="+mn-ea"/>
              </a:rPr>
              <a:t>结果却又失去了。</a:t>
            </a:r>
            <a:endParaRPr lang="zh-CN" altLang="en-US" dirty="0" smtClean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Calibri" panose="020F0502020204030204" charset="0"/>
            </a:endParaRPr>
          </a:p>
          <a:p>
            <a:pPr marL="539750" lvl="0" indent="-539750" algn="just" eaLnBrk="1" hangingPunct="1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Times New Roman" panose="02020603050405020304" charset="0"/>
                <a:ea typeface="华文中宋" panose="02010600040101010101" charset="-122"/>
                <a:cs typeface="Times New Roman" panose="02020603050405020304" charset="0"/>
                <a:sym typeface="+mn-ea"/>
              </a:rPr>
              <a:t>2.</a:t>
            </a:r>
            <a:r>
              <a:rPr lang="en-US" altLang="zh-CN" dirty="0" smtClean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  <a:sym typeface="+mn-ea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He picks up a stone</a:t>
            </a:r>
            <a:r>
              <a:rPr lang="en-US" altLang="zh-CN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  <a:sym typeface="+mn-ea"/>
              </a:rPr>
              <a:t> ________________________(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  <a:sym typeface="+mn-ea"/>
              </a:rPr>
              <a:t>结果砸了自己的脚</a:t>
            </a:r>
            <a:r>
              <a:rPr lang="en-US" altLang="zh-CN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  <a:sym typeface="+mn-ea"/>
              </a:rPr>
              <a:t>)</a:t>
            </a:r>
            <a:r>
              <a:rPr lang="zh-CN" altLang="en-US" dirty="0" smtClean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  <a:sym typeface="+mn-ea"/>
              </a:rPr>
              <a:t>。</a:t>
            </a:r>
            <a:endParaRPr lang="zh-CN" altLang="en-US" dirty="0" smtClean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Calibri" panose="020F0502020204030204" charset="0"/>
            </a:endParaRPr>
          </a:p>
          <a:p>
            <a:pPr marL="457200" lvl="0" indent="-457200" algn="just" eaLnBrk="1" hangingPunct="1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hit:  (informal) arrive at, reach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539750" lvl="0" indent="-539750" algn="just" eaLnBrk="1" hangingPunct="1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You’ll hit the main road in five minutes’ drive.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539750" lvl="0" indent="-539750" algn="just" eaLnBrk="1" hangingPunct="1">
              <a:lnSpc>
                <a:spcPct val="110000"/>
              </a:lnSpc>
              <a:spcBef>
                <a:spcPts val="300"/>
              </a:spcBef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</a:rPr>
              <a:t>再开五分钟你就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</a:rPr>
              <a:t>会到达主干道。</a:t>
            </a:r>
            <a:endParaRPr lang="zh-CN" altLang="en-US" dirty="0">
              <a:solidFill>
                <a:prstClr val="black"/>
              </a:solidFill>
              <a:latin typeface="华文楷体" panose="02010600040101010101" charset="-122"/>
              <a:ea typeface="华文楷体" panose="02010600040101010101" charset="-122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99105" y="160655"/>
            <a:ext cx="8328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2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The dramatic reunion of the boy and the wolf. (Paras.19-35)</a:t>
            </a:r>
            <a:endParaRPr lang="en-US" altLang="zh-CN" sz="2800" b="1" dirty="0">
              <a:solidFill>
                <a:schemeClr val="accent2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63695" y="3569335"/>
            <a:ext cx="454723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600" dirty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only to drop it on his own toes.</a:t>
            </a:r>
            <a:endParaRPr lang="en-US" altLang="zh-CN" sz="2600" dirty="0">
              <a:solidFill>
                <a:srgbClr val="FF0000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8788400" y="4716145"/>
            <a:ext cx="2727960" cy="191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19200" y="819785"/>
            <a:ext cx="10106025" cy="5118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lnSpc>
                <a:spcPct val="130000"/>
              </a:lnSpc>
              <a:buNone/>
            </a:pPr>
            <a:r>
              <a:rPr lang="en-US" altLang="zh-CN" sz="2600" i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Explain the underlined words: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1. He was </a:t>
            </a:r>
            <a:r>
              <a:rPr lang="en-US" altLang="zh-CN" sz="2600" u="sng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detained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by some urgent business.  </a:t>
            </a:r>
            <a:r>
              <a:rPr lang="en-US" altLang="zh-CN" sz="2600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[填空1]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a. 耽搁  b. 拘留2. I </a:t>
            </a:r>
            <a:r>
              <a:rPr lang="en-US" altLang="zh-CN" sz="2600" u="sng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stumbled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into a creek bed. </a:t>
            </a:r>
            <a:r>
              <a:rPr lang="en-US" altLang="zh-CN" sz="2600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[填空2]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a. 绊倒  b.  </a:t>
            </a:r>
            <a:r>
              <a:rPr lang="zh-CN" altLang="en-US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偶遇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3. Everything was </a:t>
            </a:r>
            <a:r>
              <a:rPr lang="en-US" altLang="zh-CN" sz="2600" u="sng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smothered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by the fierce whiteness. </a:t>
            </a:r>
            <a:r>
              <a:rPr lang="en-US" altLang="zh-CN" sz="2600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[填空3]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a. 使窒息  b. 厚厚地覆盖  c.</a:t>
            </a:r>
            <a:r>
              <a:rPr lang="zh-CN" altLang="en-US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抑制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4. A great white </a:t>
            </a:r>
            <a:r>
              <a:rPr lang="en-US" altLang="zh-CN" sz="2600" u="sng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stillness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had taken over. </a:t>
            </a:r>
            <a:r>
              <a:rPr lang="en-US" altLang="zh-CN" sz="2600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[填空4]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a. </a:t>
            </a:r>
            <a:r>
              <a:rPr lang="zh-CN" altLang="en-US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仍然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 b. 寒冷  c.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寂静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   </a:t>
            </a:r>
            <a:endParaRPr lang="en-US" altLang="zh-CN" sz="2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5" name="TitleBackground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6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7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568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6" name="内容占位符 2"/>
          <p:cNvSpPr>
            <a:spLocks noGrp="1"/>
          </p:cNvSpPr>
          <p:nvPr/>
        </p:nvSpPr>
        <p:spPr>
          <a:xfrm>
            <a:off x="763270" y="1104265"/>
            <a:ext cx="10941050" cy="5130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0" indent="-360045" algn="just" eaLnBrk="1" hangingPunct="1">
              <a:lnSpc>
                <a:spcPct val="104000"/>
              </a:lnSpc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    </a:t>
            </a:r>
            <a:r>
              <a:rPr lang="en-US" altLang="zh-CN" b="1" u="sng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How long I squatted over my dying fire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I don’t know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.(Para.29)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04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 don’t know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how long I squatted over my dying fire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104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inversion (object fronting 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宾语前置</a:t>
            </a:r>
            <a:r>
              <a:rPr lang="en-US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04000"/>
              </a:lnSpc>
              <a:spcBef>
                <a:spcPts val="600"/>
              </a:spcBef>
              <a:buNone/>
              <a:defRPr/>
            </a:pPr>
            <a:r>
              <a:rPr lang="en-US" altLang="zh-CN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  <a:sym typeface="+mn-ea"/>
              </a:rPr>
              <a:t>1. For emphasis:</a:t>
            </a:r>
            <a:endParaRPr lang="en-US" altLang="zh-CN" b="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  <a:sym typeface="+mn-ea"/>
            </a:endParaRPr>
          </a:p>
          <a:p>
            <a:pPr marL="0" lvl="0" indent="0" algn="just" eaLnBrk="1" hangingPunct="1">
              <a:lnSpc>
                <a:spcPct val="104000"/>
              </a:lnSpc>
              <a:spcBef>
                <a:spcPts val="600"/>
              </a:spcBef>
              <a:buNone/>
              <a:defRPr/>
            </a:pPr>
            <a:r>
              <a:rPr lang="en-US" altLang="zh-CN" u="sng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  <a:sym typeface="+mn-ea"/>
              </a:rPr>
              <a:t>Whatever we have achieved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  <a:sym typeface="+mn-ea"/>
              </a:rPr>
              <a:t> we owe to our Party.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04000"/>
              </a:lnSpc>
              <a:spcBef>
                <a:spcPts val="600"/>
              </a:spcBef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2. For contrast: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04000"/>
              </a:lnSpc>
              <a:spcBef>
                <a:spcPts val="600"/>
              </a:spcBef>
              <a:buNone/>
              <a:defRPr/>
            </a:pPr>
            <a:r>
              <a:rPr lang="en-US" altLang="zh-CN" u="sng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The past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one can know, but </a:t>
            </a:r>
            <a:r>
              <a:rPr lang="en-US" altLang="zh-CN" u="sng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the future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one can only feel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.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04000"/>
              </a:lnSpc>
              <a:spcBef>
                <a:spcPts val="600"/>
              </a:spcBef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3. For closer connection with previous sentence: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04000"/>
              </a:lnSpc>
              <a:spcBef>
                <a:spcPts val="600"/>
              </a:spcBef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They tell me to give up. </a:t>
            </a:r>
            <a:r>
              <a:rPr kumimoji="0" lang="en-US" altLang="zh-CN" sz="28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That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 I will never do!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91155" y="160655"/>
            <a:ext cx="8328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2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The dramatic reunion of the boy and the wolf. (Paras.19-35)</a:t>
            </a:r>
            <a:endParaRPr lang="en-US" altLang="zh-CN" sz="2800" b="1" dirty="0">
              <a:solidFill>
                <a:schemeClr val="accent2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8902065" y="4565015"/>
            <a:ext cx="2941320" cy="191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6" name="内容占位符 2"/>
          <p:cNvSpPr>
            <a:spLocks noGrp="1"/>
          </p:cNvSpPr>
          <p:nvPr/>
        </p:nvSpPr>
        <p:spPr>
          <a:xfrm>
            <a:off x="763270" y="1104265"/>
            <a:ext cx="10941050" cy="5130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0" indent="-360045" algn="just" eaLnBrk="1" hangingPunct="1">
              <a:lnSpc>
                <a:spcPct val="100000"/>
              </a:lnSpc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    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The cold and loss of blood were </a:t>
            </a:r>
            <a:r>
              <a:rPr lang="en-US" altLang="zh-CN" b="1" dirty="0">
                <a:solidFill>
                  <a:schemeClr val="accent1"/>
                </a:solidFill>
                <a:latin typeface="Calibri" panose="020F0502020204030204" charset="0"/>
                <a:cs typeface="Calibri" panose="020F0502020204030204" charset="0"/>
              </a:rPr>
              <a:t>taking their toll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.(Para.36)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寒冷天气，加上失血太多，给我造成严重的伤害</a:t>
            </a:r>
            <a:r>
              <a:rPr lang="en-US" altLang="zh-CN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 / 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我昏迷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过去。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125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take its/their/a heavy toll on ...: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have a bad effect on sb./sth.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</a:rPr>
              <a:t>产生恶果；造成重大损失（或伤亡、灾难等）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14000"/>
              </a:lnSpc>
              <a:spcBef>
                <a:spcPts val="600"/>
              </a:spcBef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  <a:sym typeface="+mn-ea"/>
              </a:rPr>
              <a:t>1.The recession is </a:t>
            </a:r>
            <a:r>
              <a:rPr lang="en-US" altLang="zh-CN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  <a:sym typeface="+mn-ea"/>
              </a:rPr>
              <a:t>taking its toll on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  <a:sym typeface="+mn-ea"/>
              </a:rPr>
              <a:t> the housing markets.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14000"/>
              </a:lnSpc>
              <a:spcBef>
                <a:spcPts val="600"/>
              </a:spcBef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  <a:sym typeface="+mn-ea"/>
              </a:rPr>
              <a:t>经济衰退使住房市场遭受着重大损失。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14000"/>
              </a:lnSpc>
              <a:spcBef>
                <a:spcPts val="600"/>
              </a:spcBef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多年的劳累和焦虑对他的健康造成很大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  <a:sym typeface="+mn-ea"/>
              </a:rPr>
              <a:t>损害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14000"/>
              </a:lnSpc>
              <a:spcBef>
                <a:spcPts val="600"/>
              </a:spcBef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Years of hard work and anxiety _______________________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Calibri" panose="020F05020202040302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9769475" y="2919095"/>
            <a:ext cx="2106295" cy="2603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08930" y="5012690"/>
            <a:ext cx="39801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have </a:t>
            </a:r>
            <a:r>
              <a:rPr lang="en-US" altLang="zh-CN" sz="2800" dirty="0">
                <a:solidFill>
                  <a:schemeClr val="accent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taken their toll on</a:t>
            </a:r>
            <a:r>
              <a:rPr lang="en-US" altLang="zh-CN" sz="2800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his health.</a:t>
            </a:r>
            <a:endParaRPr lang="en-US" altLang="zh-CN" sz="2800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99105" y="160655"/>
            <a:ext cx="83286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2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The reunion of the family. (Paras.36-44)</a:t>
            </a:r>
            <a:endParaRPr lang="en-US" altLang="zh-CN" sz="2800" b="1" dirty="0">
              <a:solidFill>
                <a:schemeClr val="accent2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338"/>
            <a:ext cx="221615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Grammar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6" name="内容占位符 2"/>
          <p:cNvSpPr>
            <a:spLocks noGrp="1"/>
          </p:cNvSpPr>
          <p:nvPr/>
        </p:nvSpPr>
        <p:spPr>
          <a:xfrm>
            <a:off x="585470" y="979805"/>
            <a:ext cx="11020425" cy="41408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 algn="just" eaLnBrk="1" hangingPunct="1">
              <a:lnSpc>
                <a:spcPct val="110000"/>
              </a:lnSpc>
              <a:spcBef>
                <a:spcPts val="8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Functions of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/>
                <a:ea typeface="宋体" panose="02010600030101010101" pitchFamily="2" charset="-122"/>
              </a:rPr>
              <a:t>inversion</a:t>
            </a:r>
            <a:r>
              <a:rPr lang="en-US" altLang="zh-CN" b="1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.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lvl="0" indent="0" algn="just" eaLnBrk="1" hangingPunct="1">
              <a:lnSpc>
                <a:spcPct val="110000"/>
              </a:lnSpc>
              <a:spcBef>
                <a:spcPts val="800"/>
              </a:spcBef>
              <a:buFont typeface="Wingdings" panose="05000000000000000000" pitchFamily="2" charset="2"/>
              <a:buNone/>
              <a:defRPr/>
            </a:pPr>
            <a:r>
              <a:rPr lang="en-US" altLang="zh-CN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a. for emphasis     b. closer connection    c. long modifier of the subject    d. suspense</a:t>
            </a:r>
            <a:endParaRPr lang="en-US" altLang="zh-CN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lvl="0" indent="0" algn="just" eaLnBrk="1" hangingPunct="1">
              <a:lnSpc>
                <a:spcPct val="110000"/>
              </a:lnSpc>
              <a:spcBef>
                <a:spcPts val="8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1.</a:t>
            </a:r>
            <a:r>
              <a:rPr lang="en-US" altLang="zh-CN" i="1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Gone was the puppy-wool coat. In its place was a handsome black mantle. (para. 6)</a:t>
            </a:r>
            <a:endParaRPr lang="en-US" altLang="zh-CN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lvl="0" indent="0" algn="just" eaLnBrk="1" hangingPunct="1">
              <a:lnSpc>
                <a:spcPct val="110000"/>
              </a:lnSpc>
              <a:spcBef>
                <a:spcPts val="8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2. The following morning in sailed Mrs Yesno, wild with anger, who demanded... (para. 8) </a:t>
            </a:r>
            <a:endParaRPr lang="en-US" altLang="zh-CN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0" lvl="0" indent="0" algn="just" eaLnBrk="1" hangingPunct="1">
              <a:lnSpc>
                <a:spcPct val="110000"/>
              </a:lnSpc>
              <a:spcBef>
                <a:spcPts val="800"/>
              </a:spcBef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3. On the top was the clear outline of a great wolf sitting still... (para. 11)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37811" r="43034" b="24326"/>
          <a:stretch>
            <a:fillRect/>
          </a:stretch>
        </p:blipFill>
        <p:spPr>
          <a:xfrm>
            <a:off x="11264265" y="174625"/>
            <a:ext cx="503555" cy="454660"/>
          </a:xfrm>
          <a:prstGeom prst="rect">
            <a:avLst/>
          </a:prstGeom>
        </p:spPr>
      </p:pic>
      <p:pic>
        <p:nvPicPr>
          <p:cNvPr id="9" name="图片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 b="31548"/>
          <a:stretch>
            <a:fillRect/>
          </a:stretch>
        </p:blipFill>
        <p:spPr>
          <a:xfrm>
            <a:off x="10627995" y="162794"/>
            <a:ext cx="524510" cy="4273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35680" y="3023870"/>
            <a:ext cx="903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a, b</a:t>
            </a:r>
            <a:endParaRPr lang="en-US" altLang="zh-CN" sz="2800" b="1" dirty="0">
              <a:solidFill>
                <a:srgbClr val="C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15130" y="4106545"/>
            <a:ext cx="680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c</a:t>
            </a:r>
            <a:endParaRPr lang="en-US" altLang="zh-CN" sz="2800" b="1" dirty="0">
              <a:solidFill>
                <a:srgbClr val="C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15915" y="5120640"/>
            <a:ext cx="1040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dirty="0">
                <a:solidFill>
                  <a:srgbClr val="C00000"/>
                </a:solidFill>
                <a:latin typeface="Calibri" panose="020F0502020204030204"/>
                <a:ea typeface="宋体" panose="02010600030101010101" pitchFamily="2" charset="-122"/>
              </a:rPr>
              <a:t>c, d</a:t>
            </a:r>
            <a:endParaRPr lang="en-US" altLang="zh-CN" sz="2800" b="1" dirty="0">
              <a:solidFill>
                <a:srgbClr val="C00000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y="1905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/>
        </p:nvSpPr>
        <p:spPr>
          <a:xfrm>
            <a:off x="956310" y="1179195"/>
            <a:ext cx="10278745" cy="49834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9580" lvl="1" indent="-449580" algn="just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2800" dirty="0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Animals </a:t>
            </a:r>
            <a:r>
              <a:rPr lang="en-US" altLang="zh-CN" sz="28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are such agreeable friends — they ask no questions, they pass no criticisms.</a:t>
            </a:r>
            <a:endParaRPr lang="en-US" altLang="zh-CN" sz="2800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07950" lvl="1" indent="0" algn="r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8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			</a:t>
            </a:r>
            <a:r>
              <a:rPr lang="en-US" altLang="zh-CN" sz="2800" dirty="0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——</a:t>
            </a:r>
            <a:r>
              <a:rPr lang="en-US" altLang="zh-CN" sz="28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George Eliot</a:t>
            </a:r>
            <a:endParaRPr lang="en-US" altLang="zh-CN" sz="2800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marL="565150" lvl="1" indent="-457200" algn="l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Wingdings" panose="05000000000000000000" charset="0"/>
              <a:buChar char="Ø"/>
              <a:defRPr/>
            </a:pPr>
            <a:r>
              <a:rPr lang="en-US" altLang="zh-CN" sz="28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Animals have hearts that feel, eyes that see, and families to care for, just like you and me. </a:t>
            </a:r>
            <a:endParaRPr lang="en-US" altLang="zh-CN" sz="2800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07950" lvl="1" indent="0" algn="r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800" dirty="0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——</a:t>
            </a:r>
            <a:r>
              <a:rPr lang="en-US" altLang="zh-CN" sz="28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</a:rPr>
              <a:t>Anthony Williams</a:t>
            </a:r>
            <a:endParaRPr lang="en-US" altLang="zh-CN" sz="2800" dirty="0">
              <a:solidFill>
                <a:srgbClr val="5B9BD5">
                  <a:lumMod val="50000"/>
                </a:srgbClr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565150" lvl="1" indent="-457200" algn="l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44546A"/>
              </a:buClr>
              <a:buFont typeface="Wingdings" panose="05000000000000000000" charset="0"/>
              <a:buChar char="Ø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Calibri" panose="020F0502020204030204" charset="0"/>
              </a:rPr>
              <a:t>The animals of the world exist for their own reasons. They were not made for humans any more than black people were made for whites, or women created for men.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Calibri" panose="020F0502020204030204" charset="0"/>
            </a:endParaRPr>
          </a:p>
          <a:p>
            <a:pPr marL="107950" lvl="1" indent="0" algn="r" eaLnBrk="1" fontAlgn="auto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800" dirty="0" smtClean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——</a:t>
            </a:r>
            <a:r>
              <a:rPr lang="en-US" altLang="zh-CN" sz="2800" dirty="0">
                <a:solidFill>
                  <a:srgbClr val="5B9BD5">
                    <a:lumMod val="50000"/>
                  </a:srgbClr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Alice Walker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414020" y="160338"/>
            <a:ext cx="221615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Quotes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y="1905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/>
        </p:nvSpPr>
        <p:spPr>
          <a:xfrm>
            <a:off x="1106805" y="1002030"/>
            <a:ext cx="10278745" cy="1425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marR="0" lvl="0" indent="0" algn="just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What movies about </a:t>
            </a:r>
            <a:r>
              <a:rPr lang="en-US" altLang="zh-CN" sz="32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  <a:sym typeface="+mn-ea"/>
              </a:rPr>
              <a:t>human-animal relationship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have you watched or heard of? </a:t>
            </a:r>
            <a:r>
              <a:rPr lang="en-US" altLang="zh-CN" sz="3200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sz="3200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915670" marR="0" lvl="2" indent="0" algn="just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338"/>
            <a:ext cx="221615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Lead-in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83080" y="2501900"/>
            <a:ext cx="2611120" cy="344297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5232400" y="2501265"/>
            <a:ext cx="2421255" cy="344360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8325485" y="2501900"/>
            <a:ext cx="2275205" cy="3443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y="1905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>
            <a:spLocks noGrp="1"/>
          </p:cNvSpPr>
          <p:nvPr/>
        </p:nvSpPr>
        <p:spPr>
          <a:xfrm>
            <a:off x="1675130" y="88900"/>
            <a:ext cx="10287000" cy="11410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marR="0" lvl="0" indent="0" algn="just" defTabSz="914400" rtl="0" eaLnBrk="1" fontAlgn="auto" latinLnBrk="0" hangingPunct="1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charset="0"/>
                <a:ea typeface="等线" panose="02010600030101010101" charset="-122"/>
                <a:cs typeface="Arial Narrow" panose="020B0606020202030204" charset="0"/>
              </a:rPr>
              <a:t>Do you think wild predators(meat-eating animals) are always dangerous?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charset="0"/>
                <a:ea typeface="等线" panose="02010600030101010101" charset="-122"/>
                <a:cs typeface="Arial Narrow" panose="020B0606020202030204" charset="0"/>
              </a:rPr>
              <a:t>Can </a:t>
            </a:r>
            <a:r>
              <a:rPr lang="en-US" altLang="zh-CN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charset="0"/>
                <a:ea typeface="等线" panose="02010600030101010101" charset="-122"/>
                <a:cs typeface="Arial Narrow" panose="020B0606020202030204" charset="0"/>
                <a:sym typeface="+mn-ea"/>
              </a:rPr>
              <a:t>predators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charset="0"/>
                <a:ea typeface="等线" panose="02010600030101010101" charset="-122"/>
                <a:cs typeface="Arial Narrow" panose="020B0606020202030204" charset="0"/>
              </a:rPr>
              <a:t> (</a:t>
            </a:r>
            <a:r>
              <a:rPr lang="en-US" altLang="zh-CN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charset="0"/>
                <a:ea typeface="等线" panose="02010600030101010101" charset="-122"/>
                <a:cs typeface="Arial Narrow" panose="020B0606020202030204" charset="0"/>
                <a:sym typeface="+mn-ea"/>
              </a:rPr>
              <a:t>e.g. wolves)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charset="0"/>
                <a:ea typeface="等线" panose="02010600030101010101" charset="-122"/>
                <a:cs typeface="Arial Narrow" panose="020B0606020202030204" charset="0"/>
              </a:rPr>
              <a:t>be kept as pets?</a:t>
            </a:r>
            <a:endParaRPr lang="en-US" altLang="zh-CN" sz="28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等线" panose="02010600030101010101" charset="-122"/>
              <a:cs typeface="Arial Narrow" panose="020B0606020202030204" charset="0"/>
            </a:endParaRPr>
          </a:p>
          <a:p>
            <a:pPr marL="915670" marR="0" lvl="2" indent="0" algn="just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None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charset="0"/>
              <a:ea typeface="等线" panose="02010600030101010101" charset="-122"/>
              <a:cs typeface="Arial Narrow" panose="020B0606020202030204" charset="0"/>
            </a:endParaRPr>
          </a:p>
        </p:txBody>
      </p:sp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338"/>
            <a:ext cx="221615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Lead-in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pic>
        <p:nvPicPr>
          <p:cNvPr id="3" name="baby cheetah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75130" y="1406525"/>
            <a:ext cx="9284335" cy="482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009015" y="571500"/>
            <a:ext cx="9753600" cy="13614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Suppose you were a zookeeper, which animal would you like to take care of? Give a brief reason.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rcRect b="9861"/>
          <a:stretch>
            <a:fillRect/>
          </a:stretch>
        </p:blipFill>
        <p:spPr>
          <a:xfrm>
            <a:off x="8272780" y="3912235"/>
            <a:ext cx="2823210" cy="1887855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873125" y="3254375"/>
            <a:ext cx="1858645" cy="254571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/>
          <a:srcRect l="14931" r="13393"/>
          <a:stretch>
            <a:fillRect/>
          </a:stretch>
        </p:blipFill>
        <p:spPr>
          <a:xfrm>
            <a:off x="2841625" y="3254375"/>
            <a:ext cx="2347595" cy="2545715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323205" y="3911600"/>
            <a:ext cx="2835275" cy="188849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7"/>
          <a:stretch>
            <a:fillRect/>
          </a:stretch>
        </p:blipFill>
        <p:spPr>
          <a:xfrm>
            <a:off x="9320530" y="1932305"/>
            <a:ext cx="1775460" cy="1912620"/>
          </a:xfrm>
          <a:prstGeom prst="rect">
            <a:avLst/>
          </a:prstGeom>
        </p:spPr>
      </p:pic>
      <p:pic>
        <p:nvPicPr>
          <p:cNvPr id="16" name="图片 15"/>
          <p:cNvPicPr/>
          <p:nvPr/>
        </p:nvPicPr>
        <p:blipFill>
          <a:blip r:embed="rId8"/>
          <a:srcRect r="12591"/>
          <a:stretch>
            <a:fillRect/>
          </a:stretch>
        </p:blipFill>
        <p:spPr>
          <a:xfrm>
            <a:off x="7124065" y="1932305"/>
            <a:ext cx="2124710" cy="191262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9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5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4DA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6" name="内容占位符 2"/>
          <p:cNvSpPr>
            <a:spLocks noGrp="1"/>
          </p:cNvSpPr>
          <p:nvPr/>
        </p:nvSpPr>
        <p:spPr>
          <a:xfrm>
            <a:off x="704850" y="969645"/>
            <a:ext cx="11174730" cy="3505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0" indent="-360045" algn="just" eaLnBrk="1" hangingPunct="1">
              <a:lnSpc>
                <a:spcPct val="100000"/>
              </a:lnSpc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等线" panose="02010600030101010101" charset="-122"/>
                <a:cs typeface="Calibri" panose="020F050202020403020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Not that we didn’t have our troubles.(Para.5)</a:t>
            </a:r>
            <a:endParaRPr lang="en-US" altLang="zh-CN" b="1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indent="-360045" algn="just" eaLnBrk="1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(It is) not that: 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charset="0"/>
                <a:cs typeface="Calibri" panose="020F0502020204030204" charset="0"/>
              </a:rPr>
              <a:t>it does not imply that...; although it is not true tha</a:t>
            </a:r>
            <a:r>
              <a:rPr lang="en-US" altLang="zh-CN" dirty="0">
                <a:latin typeface="Calibri" panose="020F0502020204030204" charset="0"/>
                <a:cs typeface="Calibri" panose="020F0502020204030204" charset="0"/>
              </a:rPr>
              <a:t>t </a:t>
            </a:r>
            <a:r>
              <a:rPr lang="zh-CN" altLang="en-US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倒不是说；并不意味着</a:t>
            </a:r>
            <a:r>
              <a:rPr lang="en-US" altLang="zh-CN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……</a:t>
            </a:r>
            <a:endParaRPr lang="en-US" altLang="zh-CN" dirty="0">
              <a:latin typeface="华文中宋" panose="02010600040101010101" charset="-122"/>
              <a:ea typeface="华文中宋" panose="02010600040101010101" charset="-122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altLang="zh-CN" spc="-6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1. She loved music but seldom went to concerts—not that she couldn’t afford to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en-US" altLang="zh-CN" dirty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60045" lvl="0" indent="-360045" algn="just" eaLnBrk="1" hangingPunct="1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她热爱音乐，但很少去听音乐会</a:t>
            </a:r>
            <a:r>
              <a:rPr lang="en-US" altLang="zh-CN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倒不是因为她买不起票。</a:t>
            </a:r>
            <a:endParaRPr lang="zh-CN" altLang="en-US" dirty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60045" lvl="0" indent="-360045" algn="just" eaLnBrk="1" hangingPunct="1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altLang="zh-CN" spc="-6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zh-CN" altLang="en-US" dirty="0"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他没有参加会议，倒不是因为他很忙。</a:t>
            </a:r>
            <a:endParaRPr lang="zh-CN" altLang="en-US" dirty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60045" lvl="0" indent="-360045" algn="just" eaLnBrk="1" hangingPunct="1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   He didn’t attend the meeting</a:t>
            </a:r>
            <a:r>
              <a:rPr lang="en-US" altLang="zh-CN" spc="-6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;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</a:rPr>
              <a:t>not that he was busy.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9" name="图片 8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37811" r="43034" b="24326"/>
          <a:stretch>
            <a:fillRect/>
          </a:stretch>
        </p:blipFill>
        <p:spPr>
          <a:xfrm>
            <a:off x="11264265" y="174625"/>
            <a:ext cx="503555" cy="4546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815" y="4643120"/>
            <a:ext cx="3004185" cy="188214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5"/>
          <a:stretch>
            <a:fillRect/>
          </a:stretch>
        </p:blipFill>
        <p:spPr>
          <a:xfrm>
            <a:off x="6196965" y="4643121"/>
            <a:ext cx="3360420" cy="18821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99105" y="260985"/>
            <a:ext cx="79267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2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How the boy and the wolf became friends. (Paras.1-18)</a:t>
            </a:r>
            <a:endParaRPr lang="en-US" altLang="zh-CN" sz="2800" b="1" dirty="0">
              <a:solidFill>
                <a:schemeClr val="accent2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49587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3200" b="1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Summary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1. When Maheegun was found, he was crying and  </a:t>
            </a:r>
            <a:r>
              <a:rPr lang="en-US" altLang="zh-CN" sz="3200">
                <a:solidFill>
                  <a:srgbClr val="639EF4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[填空1]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 (发抖)2. He was the most  </a:t>
            </a:r>
            <a:r>
              <a:rPr lang="en-US" altLang="zh-CN" sz="3200">
                <a:solidFill>
                  <a:srgbClr val="639EF4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[填空2]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 wolf cub ever. For example, he  </a:t>
            </a:r>
            <a:r>
              <a:rPr lang="en-US" altLang="zh-CN" sz="3200">
                <a:solidFill>
                  <a:srgbClr val="639EF4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[填空3]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  Grandma’s sewing basket.3. Maheegun and I became  </a:t>
            </a:r>
            <a:r>
              <a:rPr lang="en-US" altLang="zh-CN" sz="3200">
                <a:solidFill>
                  <a:srgbClr val="639EF4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[填空4]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 partners. We hunt grasshoppers and filed mice.3. When half grown, his puppy-wool coat was replaced with a handsome black  </a:t>
            </a:r>
            <a:r>
              <a:rPr lang="en-US" altLang="zh-CN" sz="3200">
                <a:solidFill>
                  <a:srgbClr val="639EF4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[填空5](</a:t>
            </a:r>
            <a:r>
              <a:rPr lang="zh-CN" altLang="en-US" sz="3200">
                <a:solidFill>
                  <a:srgbClr val="639EF4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披风</a:t>
            </a:r>
            <a:r>
              <a:rPr lang="en-US" altLang="zh-CN" sz="3200">
                <a:solidFill>
                  <a:srgbClr val="639EF4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)</a:t>
            </a:r>
            <a:r>
              <a:rPr lang="en-US" altLang="zh-CN" sz="320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charset="-122"/>
                <a:cs typeface="Times New Roman" panose="02020603050405020304" charset="0"/>
              </a:rPr>
              <a:t> .</a:t>
            </a:r>
            <a:endParaRPr lang="en-US" altLang="zh-CN" sz="3200">
              <a:solidFill>
                <a:srgbClr val="000000"/>
              </a:solidFill>
              <a:latin typeface="Times New Roman" panose="02020603050405020304" charset="0"/>
              <a:ea typeface="华文楷体" panose="02010600040101010101" charset="-122"/>
              <a:cs typeface="Times New Roman" panose="02020603050405020304" charset="0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5" name="TitleBackground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6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7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25分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4DA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6" name="内容占位符 2"/>
          <p:cNvSpPr>
            <a:spLocks noGrp="1"/>
          </p:cNvSpPr>
          <p:nvPr/>
        </p:nvSpPr>
        <p:spPr>
          <a:xfrm>
            <a:off x="655955" y="1011555"/>
            <a:ext cx="11111865" cy="52235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0" indent="-360045" algn="just" eaLnBrk="1" hangingPunct="1">
              <a:lnSpc>
                <a:spcPct val="90000"/>
              </a:lnSpc>
              <a:buNone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   It all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served to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fog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my mind with pleasure so that I forgot my Grandpa’s repeated warnings, and one night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left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Maheegun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unchained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. (Para.8)</a:t>
            </a:r>
            <a:endParaRPr lang="en-US" altLang="zh-CN" b="1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90000"/>
              </a:lnSpc>
              <a:buNone/>
              <a:defRPr/>
            </a:pPr>
            <a:r>
              <a:rPr lang="zh-CN" altLang="en-US" b="1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</a:rPr>
              <a:t>这一切使我快乐得忘乎所以了，结果一天晚上我把爷爷的再三叮嘱抛到了脑后，没有把莫西干拴起来。</a:t>
            </a:r>
            <a:endParaRPr lang="zh-CN" altLang="en-US" b="1" dirty="0">
              <a:solidFill>
                <a:prstClr val="black"/>
              </a:solidFill>
              <a:latin typeface="华文楷体" panose="02010600040101010101" charset="-122"/>
              <a:ea typeface="华文楷体" panose="02010600040101010101" charset="-122"/>
              <a:cs typeface="Calibri" panose="020F0502020204030204" charset="0"/>
            </a:endParaRPr>
          </a:p>
          <a:p>
            <a:pPr marL="360045" indent="-360045"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serve (only) to do sth.: 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产生</a:t>
            </a:r>
            <a:r>
              <a:rPr lang="en-US" altLang="zh-CN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…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的效果（或结果）</a:t>
            </a:r>
            <a:endParaRPr lang="zh-CN" altLang="en-US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8775" indent="-358775" algn="just" eaLnBrk="1" hangingPunct="1">
              <a:lnSpc>
                <a:spcPct val="8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1. The attack was unsuccessful and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served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only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to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alert the enemy.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58775" indent="-358775" algn="just" eaLnBrk="1" hangingPunct="1">
              <a:lnSpc>
                <a:spcPct val="80000"/>
              </a:lnSpc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</a:rPr>
              <a:t>进攻未奏效，反而使敌人警觉起来。</a:t>
            </a:r>
            <a:endParaRPr lang="zh-CN" altLang="en-US" dirty="0">
              <a:solidFill>
                <a:prstClr val="black"/>
              </a:solidFill>
              <a:latin typeface="华文楷体" panose="02010600040101010101" charset="-122"/>
              <a:ea typeface="华文楷体" panose="02010600040101010101" charset="-122"/>
              <a:cs typeface="Calibri" panose="020F0502020204030204" charset="0"/>
            </a:endParaRPr>
          </a:p>
          <a:p>
            <a:pPr marL="360045" indent="-360045" algn="just" eaLnBrk="1" hangingPunct="1">
              <a:lnSpc>
                <a:spcPct val="8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leave + n + v-ed/adj: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cause to be or to remain in a particular state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 algn="just" eaLnBrk="1" hangingPunct="1">
              <a:lnSpc>
                <a:spcPct val="8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1. He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leaves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the window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open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when the weather is fine.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 algn="just" eaLnBrk="1" hangingPunct="1">
              <a:lnSpc>
                <a:spcPct val="8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2. 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  <a:sym typeface="+mn-ea"/>
              </a:rPr>
              <a:t>洪水使数百人无家可归。</a:t>
            </a:r>
            <a:endParaRPr lang="zh-CN" altLang="en-US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0" indent="0" algn="just" eaLnBrk="1" hangingPunct="1">
              <a:lnSpc>
                <a:spcPct val="8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The flood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left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hundreds of people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homeless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259570" y="4848225"/>
            <a:ext cx="2508250" cy="1805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30525" y="160655"/>
            <a:ext cx="79267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2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How the boy and the wolf became friends. (Paras.1-18)</a:t>
            </a:r>
            <a:endParaRPr lang="en-US" altLang="zh-CN" sz="2800" b="1" dirty="0">
              <a:solidFill>
                <a:schemeClr val="accent2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等线" panose="02010600030101010101" charset="-122"/>
                <a:cs typeface="+mn-cs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6" name="内容占位符 2"/>
          <p:cNvSpPr>
            <a:spLocks noGrp="1"/>
          </p:cNvSpPr>
          <p:nvPr/>
        </p:nvSpPr>
        <p:spPr>
          <a:xfrm>
            <a:off x="554355" y="1009015"/>
            <a:ext cx="11212830" cy="3965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lvl="0" indent="-360045" algn="just" eaLnBrk="1" hangingPunct="1">
              <a:lnSpc>
                <a:spcPct val="100000"/>
              </a:lnSpc>
              <a:buNone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   The following morning</a:t>
            </a:r>
            <a:r>
              <a:rPr lang="en-US" altLang="zh-CN" b="1" dirty="0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 in sailed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Mrs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Yesno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, wild with anger, who </a:t>
            </a:r>
            <a:r>
              <a:rPr lang="en-US" altLang="zh-CN" b="1" dirty="0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demanded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b="1" dirty="0" err="1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Maheegun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latin typeface="Calibri" panose="020F0502020204030204" charset="0"/>
                <a:cs typeface="Calibri" panose="020F0502020204030204" charset="0"/>
              </a:rPr>
              <a:t>be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shot because he had killed her rooster. </a:t>
            </a:r>
            <a:endParaRPr lang="en-US" altLang="zh-CN" b="1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 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Inversion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: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Mrs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Yesno... sailed in.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等线" panose="02010600030101010101" charset="-122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demand (that)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+ clause: 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虚拟语气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(should) do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n-US" altLang="zh-CN" b="1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(Similar: suggest, order, request, command, advise, desire,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insist,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prefer)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1. The police demanded that the gunman ________________(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</a:rPr>
              <a:t>放下他的枪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).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2. The demonstrators demanded that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the results ______________(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</a:rPr>
              <a:t>被公布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).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00215" y="3429000"/>
            <a:ext cx="2647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lay down his gun.</a:t>
            </a:r>
            <a:endParaRPr lang="en-US" altLang="zh-CN" sz="2800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81885" y="4384675"/>
            <a:ext cx="2400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be made public</a:t>
            </a:r>
            <a:endParaRPr lang="en-US" altLang="zh-CN" sz="2800" dirty="0">
              <a:solidFill>
                <a:srgbClr val="FF0000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51785" y="160655"/>
            <a:ext cx="79267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 dirty="0">
                <a:solidFill>
                  <a:schemeClr val="accent2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How the boy and the wolf became friends. (Paras.1-18)</a:t>
            </a:r>
            <a:endParaRPr lang="en-US" altLang="zh-CN" sz="2800" b="1" dirty="0">
              <a:solidFill>
                <a:schemeClr val="accent2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rcRect b="6523"/>
          <a:stretch>
            <a:fillRect/>
          </a:stretch>
        </p:blipFill>
        <p:spPr>
          <a:xfrm>
            <a:off x="8739505" y="4166870"/>
            <a:ext cx="1882775" cy="2367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10507345" cy="385127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lnSpc>
                <a:spcPct val="13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Make a sentence with “sb. demanded that...”. Pay attention to the subjunctive mood(</a:t>
            </a:r>
            <a:r>
              <a:rPr lang="zh-CN" altLang="en-US" sz="260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</a:rPr>
              <a:t>虚拟语气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) of the clause.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e.g. </a:t>
            </a:r>
            <a:endParaRPr lang="en-US" altLang="zh-CN" sz="260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lvl="0" algn="l">
              <a:lnSpc>
                <a:spcPct val="13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</a:rPr>
              <a:t>The UN has demanded that all troops </a:t>
            </a:r>
            <a:r>
              <a:rPr lang="en-US" altLang="zh-CN" sz="2600">
                <a:solidFill>
                  <a:srgbClr val="C00000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</a:rPr>
              <a:t>(should) be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</a:rPr>
              <a:t> withdrawn.</a:t>
            </a:r>
            <a:endParaRPr lang="en-US" altLang="zh-CN" sz="2600">
              <a:solidFill>
                <a:srgbClr val="000000"/>
              </a:solidFill>
              <a:latin typeface="Arial" panose="020B0604020202020204" pitchFamily="34" charset="0"/>
              <a:ea typeface="华文中宋" panose="02010600040101010101" charset="-122"/>
              <a:cs typeface="Arial" panose="020B0604020202020204" pitchFamily="34" charset="0"/>
            </a:endParaRPr>
          </a:p>
          <a:p>
            <a:pPr lvl="0" algn="l">
              <a:lnSpc>
                <a:spcPct val="130000"/>
              </a:lnSpc>
              <a:buNone/>
            </a:pPr>
            <a:r>
              <a:rPr lang="zh-CN" altLang="en-US" sz="2600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</a:rPr>
              <a:t>联合国已</a:t>
            </a:r>
            <a:r>
              <a:rPr lang="zh-CN" altLang="en-US" sz="26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</a:rPr>
              <a:t>强烈要求</a:t>
            </a:r>
            <a:r>
              <a:rPr lang="zh-CN" altLang="en-US" sz="2600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</a:rPr>
              <a:t>撤出所有部队。</a:t>
            </a:r>
            <a:endParaRPr lang="zh-CN" altLang="en-US" sz="2600">
              <a:solidFill>
                <a:srgbClr val="000000"/>
              </a:solidFill>
              <a:latin typeface="Arial" panose="020B0604020202020204" pitchFamily="34" charset="0"/>
              <a:ea typeface="华文中宋" panose="02010600040101010101" charset="-122"/>
              <a:cs typeface="Arial" panose="020B0604020202020204" pitchFamily="34" charset="0"/>
            </a:endParaRPr>
          </a:p>
          <a:p>
            <a:pPr lvl="0" algn="l">
              <a:lnSpc>
                <a:spcPct val="130000"/>
              </a:lnSpc>
              <a:buNone/>
            </a:pPr>
            <a:r>
              <a:rPr lang="en-US" altLang="zh-CN" sz="2600" dirty="0">
                <a:solidFill>
                  <a:prstClr val="black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  <a:sym typeface="+mn-ea"/>
              </a:rPr>
              <a:t>The police demanded that he </a:t>
            </a:r>
            <a:r>
              <a:rPr lang="en-US" altLang="zh-CN" sz="2600">
                <a:solidFill>
                  <a:srgbClr val="C00000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  <a:sym typeface="+mn-ea"/>
              </a:rPr>
              <a:t>(should) </a:t>
            </a:r>
            <a:r>
              <a:rPr lang="en-US" altLang="zh-CN" sz="2600">
                <a:solidFill>
                  <a:srgbClr val="C00000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  <a:sym typeface="+mn-ea"/>
              </a:rPr>
              <a:t>lay</a:t>
            </a:r>
            <a:r>
              <a:rPr lang="en-US" altLang="zh-CN" sz="2600" dirty="0">
                <a:solidFill>
                  <a:prstClr val="black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  <a:sym typeface="+mn-ea"/>
              </a:rPr>
              <a:t> down his gun.</a:t>
            </a:r>
            <a:endParaRPr lang="en-US" altLang="zh-CN" sz="2600" dirty="0">
              <a:solidFill>
                <a:prstClr val="black"/>
              </a:solidFill>
              <a:latin typeface="Arial" panose="020B0604020202020204" pitchFamily="34" charset="0"/>
              <a:ea typeface="华文中宋" panose="02010600040101010101" charset="-122"/>
              <a:cs typeface="Arial" panose="020B0604020202020204" pitchFamily="34" charset="0"/>
              <a:sym typeface="+mn-ea"/>
            </a:endParaRPr>
          </a:p>
          <a:p>
            <a:pPr lvl="0" algn="l">
              <a:lnSpc>
                <a:spcPct val="130000"/>
              </a:lnSpc>
              <a:buNone/>
            </a:pPr>
            <a:r>
              <a:rPr lang="zh-CN" altLang="en-US" sz="2600">
                <a:solidFill>
                  <a:srgbClr val="000000"/>
                </a:solidFill>
                <a:latin typeface="Arial" panose="020B0604020202020204" pitchFamily="34" charset="0"/>
                <a:ea typeface="华文中宋" panose="02010600040101010101" charset="-122"/>
                <a:cs typeface="Arial" panose="020B0604020202020204" pitchFamily="34" charset="0"/>
              </a:rPr>
              <a:t>警察要求他放下枪。</a:t>
            </a:r>
            <a:endParaRPr lang="zh-CN" altLang="en-US" sz="2600">
              <a:solidFill>
                <a:srgbClr val="000000"/>
              </a:solidFill>
              <a:latin typeface="Arial" panose="020B0604020202020204" pitchFamily="34" charset="0"/>
              <a:ea typeface="华文中宋" panose="02010600040101010101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994910" y="4486275"/>
            <a:ext cx="3421380" cy="191262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5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568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910,&quot;width&quot;:15840}"/>
</p:tagLst>
</file>

<file path=ppt/tags/tag10.xml><?xml version="1.0" encoding="utf-8"?>
<p:tagLst xmlns:p="http://schemas.openxmlformats.org/presentationml/2006/main">
  <p:tag name="RAINPROBLEM" val="ProblemSetting"/>
  <p:tag name="RAINPROBLEMTYPE" val="ShortAnswer"/>
</p:tagLst>
</file>

<file path=ppt/tags/tag11.xml><?xml version="1.0" encoding="utf-8"?>
<p:tagLst xmlns:p="http://schemas.openxmlformats.org/presentationml/2006/main">
  <p:tag name="RAINPROBLEM" val="ShortAnswer"/>
  <p:tag name="PROBLEMSCORE" val="20.0"/>
  <p:tag name="PROBLEMVOICEALLOWED" val="False"/>
</p:tagLst>
</file>

<file path=ppt/tags/tag12.xml><?xml version="1.0" encoding="utf-8"?>
<p:tagLst xmlns:p="http://schemas.openxmlformats.org/presentationml/2006/main">
  <p:tag name="RAINPROBLEM" val="ProblemBody"/>
</p:tagLst>
</file>

<file path=ppt/tags/tag13.xml><?xml version="1.0" encoding="utf-8"?>
<p:tagLst xmlns:p="http://schemas.openxmlformats.org/presentationml/2006/main">
  <p:tag name="RAINPROBLEM" val="ProblemSubmit"/>
  <p:tag name="RAINPROBLEMTYPE" val="FillBlank"/>
</p:tagLst>
</file>

<file path=ppt/tags/tag14.xml><?xml version="1.0" encoding="utf-8"?>
<p:tagLst xmlns:p="http://schemas.openxmlformats.org/presentationml/2006/main">
  <p:tag name="RAINPROBLEMTYPE" val="ProblemTypeMarker"/>
</p:tagLst>
</file>

<file path=ppt/tags/tag15.xml><?xml version="1.0" encoding="utf-8"?>
<p:tagLst xmlns:p="http://schemas.openxmlformats.org/presentationml/2006/main">
  <p:tag name="RAINPROBLEMTYPE" val="ProblemTypeMarker"/>
</p:tagLst>
</file>

<file path=ppt/tags/tag16.xml><?xml version="1.0" encoding="utf-8"?>
<p:tagLst xmlns:p="http://schemas.openxmlformats.org/presentationml/2006/main">
  <p:tag name="RAINPROBLEMTYPE" val="ProblemTypeMarker"/>
</p:tagLst>
</file>

<file path=ppt/tags/tag17.xml><?xml version="1.0" encoding="utf-8"?>
<p:tagLst xmlns:p="http://schemas.openxmlformats.org/presentationml/2006/main">
  <p:tag name="RAINPROBLEMTYPE" val="ProblemTypeMarker"/>
</p:tagLst>
</file>

<file path=ppt/tags/tag18.xml><?xml version="1.0" encoding="utf-8"?>
<p:tagLst xmlns:p="http://schemas.openxmlformats.org/presentationml/2006/main">
  <p:tag name="RAINPROBLEMTYPE" val="ProblemTypeMarker"/>
</p:tagLst>
</file>

<file path=ppt/tags/tag19.xml><?xml version="1.0" encoding="utf-8"?>
<p:tagLst xmlns:p="http://schemas.openxmlformats.org/presentationml/2006/main">
  <p:tag name="RAINPROBLEM" val="ProblemSetting"/>
  <p:tag name="RAINPROBLEMTYPE" val="FillBlank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0.xml><?xml version="1.0" encoding="utf-8"?>
<p:tagLst xmlns:p="http://schemas.openxmlformats.org/presentationml/2006/main">
  <p:tag name="RAINPROBLEM" val="FillBlank"/>
  <p:tag name="PROBLEMSCORE" val="25.0"/>
  <p:tag name="PROBLEMBLANK" val="[{&quot;num&quot;:1,&quot;caseSensitive&quot;:false,&quot;fuzzyMatch&quot;:false,&quot;Score&quot;:5.0,&quot;answers&quot;:[&quot;shivering&quot;]},{&quot;num&quot;:2,&quot;caseSensitive&quot;:false,&quot;fuzzyMatch&quot;:false,&quot;Score&quot;:5.0,&quot;answers&quot;:[&quot;mischievous&quot;]},{&quot;num&quot;:3,&quot;caseSensitive&quot;:false,&quot;fuzzyMatch&quot;:false,&quot;Score&quot;:5.0,&quot;answers&quot;:[&quot;upset&quot;]},{&quot;num&quot;:4,&quot;caseSensitive&quot;:false,&quot;fuzzyMatch&quot;:false,&quot;Score&quot;:5.0,&quot;answers&quot;:[&quot;hunting&quot;]},{&quot;num&quot;:5,&quot;caseSensitive&quot;:false,&quot;fuzzyMatch&quot;:false,&quot;Score&quot;:5.0,&quot;answers&quot;:[&quot;mantle&quot;]}]"/>
  <p:tag name="PROBLEMBLANKKEYWORD" val="填空"/>
</p:tagLst>
</file>

<file path=ppt/tags/tag21.xml><?xml version="1.0" encoding="utf-8"?>
<p:tagLst xmlns:p="http://schemas.openxmlformats.org/presentationml/2006/main">
  <p:tag name="RAINPROBLEM" val="ProblemBody"/>
</p:tagLst>
</file>

<file path=ppt/tags/tag22.xml><?xml version="1.0" encoding="utf-8"?>
<p:tagLst xmlns:p="http://schemas.openxmlformats.org/presentationml/2006/main">
  <p:tag name="RAINPROBLEM" val="ProblemSubmit"/>
  <p:tag name="RAINPROBLEMTYPE" val="ShortAnswer"/>
</p:tagLst>
</file>

<file path=ppt/tags/tag23.xml><?xml version="1.0" encoding="utf-8"?>
<p:tagLst xmlns:p="http://schemas.openxmlformats.org/presentationml/2006/main">
  <p:tag name="RAINPROBLEMTYPE" val="ProblemTypeMarker"/>
</p:tagLst>
</file>

<file path=ppt/tags/tag24.xml><?xml version="1.0" encoding="utf-8"?>
<p:tagLst xmlns:p="http://schemas.openxmlformats.org/presentationml/2006/main">
  <p:tag name="RAINPROBLEMTYPE" val="ProblemTypeMarker"/>
</p:tagLst>
</file>

<file path=ppt/tags/tag25.xml><?xml version="1.0" encoding="utf-8"?>
<p:tagLst xmlns:p="http://schemas.openxmlformats.org/presentationml/2006/main">
  <p:tag name="RAINPROBLEMTYPE" val="ProblemTypeMarker"/>
</p:tagLst>
</file>

<file path=ppt/tags/tag26.xml><?xml version="1.0" encoding="utf-8"?>
<p:tagLst xmlns:p="http://schemas.openxmlformats.org/presentationml/2006/main">
  <p:tag name="RAINPROBLEMTYPE" val="ProblemTypeMarker"/>
</p:tagLst>
</file>

<file path=ppt/tags/tag27.xml><?xml version="1.0" encoding="utf-8"?>
<p:tagLst xmlns:p="http://schemas.openxmlformats.org/presentationml/2006/main">
  <p:tag name="RAINPROBLEMTYPE" val="ProblemTypeMarker"/>
</p:tagLst>
</file>

<file path=ppt/tags/tag28.xml><?xml version="1.0" encoding="utf-8"?>
<p:tagLst xmlns:p="http://schemas.openxmlformats.org/presentationml/2006/main">
  <p:tag name="RAINPROBLEM" val="ProblemSetting"/>
  <p:tag name="RAINPROBLEMTYPE" val="ShortAnswer"/>
</p:tagLst>
</file>

<file path=ppt/tags/tag29.xml><?xml version="1.0" encoding="utf-8"?>
<p:tagLst xmlns:p="http://schemas.openxmlformats.org/presentationml/2006/main">
  <p:tag name="RAINPROBLEM" val="ShortAnswer"/>
  <p:tag name="PROBLEMSCORE" val="20.0"/>
  <p:tag name="PROBLEMVOICEALLOWED" val="False"/>
</p:tagLst>
</file>

<file path=ppt/tags/tag3.xml><?xml version="1.0" encoding="utf-8"?>
<p:tagLst xmlns:p="http://schemas.openxmlformats.org/presentationml/2006/main">
  <p:tag name="RAINPROBLEM" val="ProblemBody"/>
</p:tagLst>
</file>

<file path=ppt/tags/tag30.xml><?xml version="1.0" encoding="utf-8"?>
<p:tagLst xmlns:p="http://schemas.openxmlformats.org/presentationml/2006/main">
  <p:tag name="RAINPROBLEM" val="ProblemBody"/>
</p:tagLst>
</file>

<file path=ppt/tags/tag31.xml><?xml version="1.0" encoding="utf-8"?>
<p:tagLst xmlns:p="http://schemas.openxmlformats.org/presentationml/2006/main">
  <p:tag name="RAINPROBLEM" val="ProblemItem"/>
  <p:tag name="KSO_WM_DIAGRAM_VIRTUALLY_FRAME" val="{&quot;height&quot;:253.1,&quot;left&quot;:91.95,&quot;top&quot;:147.15,&quot;width&quot;:740.25}"/>
</p:tagLst>
</file>

<file path=ppt/tags/tag32.xml><?xml version="1.0" encoding="utf-8"?>
<p:tagLst xmlns:p="http://schemas.openxmlformats.org/presentationml/2006/main">
  <p:tag name="RAINPROBLEM" val="ProblemItem"/>
  <p:tag name="KSO_WM_DIAGRAM_VIRTUALLY_FRAME" val="{&quot;height&quot;:253.1,&quot;left&quot;:91.95,&quot;top&quot;:147.15,&quot;width&quot;:740.25}"/>
</p:tagLst>
</file>

<file path=ppt/tags/tag33.xml><?xml version="1.0" encoding="utf-8"?>
<p:tagLst xmlns:p="http://schemas.openxmlformats.org/presentationml/2006/main">
  <p:tag name="RAINPROBLEM" val="ProblemItem"/>
  <p:tag name="KSO_WM_DIAGRAM_VIRTUALLY_FRAME" val="{&quot;height&quot;:253.1,&quot;left&quot;:91.95,&quot;top&quot;:147.15,&quot;width&quot;:740.25}"/>
</p:tagLst>
</file>

<file path=ppt/tags/tag34.xml><?xml version="1.0" encoding="utf-8"?>
<p:tagLst xmlns:p="http://schemas.openxmlformats.org/presentationml/2006/main">
  <p:tag name="RAINPROBLEM" val="ProblemItem"/>
  <p:tag name="KSO_WM_DIAGRAM_VIRTUALLY_FRAME" val="{&quot;height&quot;:253.1,&quot;left&quot;:91.95,&quot;top&quot;:147.15,&quot;width&quot;:740.25}"/>
</p:tagLst>
</file>

<file path=ppt/tags/tag35.xml><?xml version="1.0" encoding="utf-8"?>
<p:tagLst xmlns:p="http://schemas.openxmlformats.org/presentationml/2006/main">
  <p:tag name="RAINPROBLEM" val="ProblemBullet"/>
  <p:tag name="RAINPROBLEMTYPE" val="MultipleChoice"/>
  <p:tag name="RAINBULLET" val="Wrong"/>
  <p:tag name="KSO_WM_DIAGRAM_VIRTUALLY_FRAME" val="{&quot;height&quot;:253.1,&quot;left&quot;:91.95,&quot;top&quot;:147.15,&quot;width&quot;:740.25}"/>
</p:tagLst>
</file>

<file path=ppt/tags/tag36.xml><?xml version="1.0" encoding="utf-8"?>
<p:tagLst xmlns:p="http://schemas.openxmlformats.org/presentationml/2006/main">
  <p:tag name="RAINPROBLEM" val="ProblemBullet"/>
  <p:tag name="RAINPROBLEMTYPE" val="MultipleChoice"/>
  <p:tag name="RAINBULLET" val="Wrong"/>
  <p:tag name="KSO_WM_DIAGRAM_VIRTUALLY_FRAME" val="{&quot;height&quot;:253.1,&quot;left&quot;:91.95,&quot;top&quot;:147.15,&quot;width&quot;:740.25}"/>
</p:tagLst>
</file>

<file path=ppt/tags/tag37.xml><?xml version="1.0" encoding="utf-8"?>
<p:tagLst xmlns:p="http://schemas.openxmlformats.org/presentationml/2006/main">
  <p:tag name="RAINPROBLEM" val="ProblemBullet"/>
  <p:tag name="RAINPROBLEMTYPE" val="MultipleChoice"/>
  <p:tag name="RAINBULLET" val="Wrong"/>
  <p:tag name="KSO_WM_DIAGRAM_VIRTUALLY_FRAME" val="{&quot;height&quot;:253.1,&quot;left&quot;:91.95,&quot;top&quot;:147.15,&quot;width&quot;:740.25}"/>
</p:tagLst>
</file>

<file path=ppt/tags/tag38.xml><?xml version="1.0" encoding="utf-8"?>
<p:tagLst xmlns:p="http://schemas.openxmlformats.org/presentationml/2006/main">
  <p:tag name="RAINPROBLEM" val="ProblemBullet"/>
  <p:tag name="RAINPROBLEMTYPE" val="MultipleChoice"/>
  <p:tag name="RAINBULLET" val="Correct"/>
  <p:tag name="KSO_WM_DIAGRAM_VIRTUALLY_FRAME" val="{&quot;height&quot;:253.1,&quot;left&quot;:91.95,&quot;top&quot;:147.15,&quot;width&quot;:740.25}"/>
</p:tagLst>
</file>

<file path=ppt/tags/tag39.xml><?xml version="1.0" encoding="utf-8"?>
<p:tagLst xmlns:p="http://schemas.openxmlformats.org/presentationml/2006/main">
  <p:tag name="RAINPROBLEM" val="ProblemSubmit"/>
  <p:tag name="RAINPROBLEMTYPE" val="MultipleChoice"/>
</p:tagLst>
</file>

<file path=ppt/tags/tag4.xml><?xml version="1.0" encoding="utf-8"?>
<p:tagLst xmlns:p="http://schemas.openxmlformats.org/presentationml/2006/main">
  <p:tag name="RAINPROBLEM" val="ProblemSubmit"/>
  <p:tag name="RAINPROBLEMTYPE" val="ShortAnswer"/>
</p:tagLst>
</file>

<file path=ppt/tags/tag40.xml><?xml version="1.0" encoding="utf-8"?>
<p:tagLst xmlns:p="http://schemas.openxmlformats.org/presentationml/2006/main">
  <p:tag name="RAINPROBLEMTYPE" val="ProblemTypeMarker"/>
</p:tagLst>
</file>

<file path=ppt/tags/tag41.xml><?xml version="1.0" encoding="utf-8"?>
<p:tagLst xmlns:p="http://schemas.openxmlformats.org/presentationml/2006/main">
  <p:tag name="RAINPROBLEMTYPE" val="ProblemTypeMarker"/>
</p:tagLst>
</file>

<file path=ppt/tags/tag42.xml><?xml version="1.0" encoding="utf-8"?>
<p:tagLst xmlns:p="http://schemas.openxmlformats.org/presentationml/2006/main">
  <p:tag name="RAINPROBLEMTYPE" val="ProblemTypeMarker"/>
</p:tagLst>
</file>

<file path=ppt/tags/tag43.xml><?xml version="1.0" encoding="utf-8"?>
<p:tagLst xmlns:p="http://schemas.openxmlformats.org/presentationml/2006/main">
  <p:tag name="RAINPROBLEMTYPE" val="ProblemTypeMarker"/>
</p:tagLst>
</file>

<file path=ppt/tags/tag44.xml><?xml version="1.0" encoding="utf-8"?>
<p:tagLst xmlns:p="http://schemas.openxmlformats.org/presentationml/2006/main">
  <p:tag name="RAINPROBLEMTYPE" val="ProblemTypeMarker"/>
</p:tagLst>
</file>

<file path=ppt/tags/tag45.xml><?xml version="1.0" encoding="utf-8"?>
<p:tagLst xmlns:p="http://schemas.openxmlformats.org/presentationml/2006/main">
  <p:tag name="RAINPROBLEM" val="ProblemSetting"/>
  <p:tag name="RAINPROBLEMTYPE" val="MultipleChoice"/>
</p:tagLst>
</file>

<file path=ppt/tags/tag46.xml><?xml version="1.0" encoding="utf-8"?>
<p:tagLst xmlns:p="http://schemas.openxmlformats.org/presentationml/2006/main">
  <p:tag name="RAINPROBLEM" val="MultipleChoice"/>
  <p:tag name="PROBLEMSCORE" val="15.0"/>
</p:tagLst>
</file>

<file path=ppt/tags/tag47.xml><?xml version="1.0" encoding="utf-8"?>
<p:tagLst xmlns:p="http://schemas.openxmlformats.org/presentationml/2006/main">
  <p:tag name="RAINPROBLEM" val="ProblemBody"/>
</p:tagLst>
</file>

<file path=ppt/tags/tag48.xml><?xml version="1.0" encoding="utf-8"?>
<p:tagLst xmlns:p="http://schemas.openxmlformats.org/presentationml/2006/main">
  <p:tag name="RAINPROBLEM" val="ProblemSubmit"/>
  <p:tag name="RAINPROBLEMTYPE" val="FillBlank"/>
</p:tagLst>
</file>

<file path=ppt/tags/tag49.xml><?xml version="1.0" encoding="utf-8"?>
<p:tagLst xmlns:p="http://schemas.openxmlformats.org/presentationml/2006/main">
  <p:tag name="RAINPROBLEMTYPE" val="ProblemTypeMarker"/>
</p:tagLst>
</file>

<file path=ppt/tags/tag5.xml><?xml version="1.0" encoding="utf-8"?>
<p:tagLst xmlns:p="http://schemas.openxmlformats.org/presentationml/2006/main">
  <p:tag name="RAINPROBLEMTYPE" val="ProblemTypeMarker"/>
</p:tagLst>
</file>

<file path=ppt/tags/tag50.xml><?xml version="1.0" encoding="utf-8"?>
<p:tagLst xmlns:p="http://schemas.openxmlformats.org/presentationml/2006/main">
  <p:tag name="RAINPROBLEMTYPE" val="ProblemTypeMarker"/>
</p:tagLst>
</file>

<file path=ppt/tags/tag51.xml><?xml version="1.0" encoding="utf-8"?>
<p:tagLst xmlns:p="http://schemas.openxmlformats.org/presentationml/2006/main">
  <p:tag name="RAINPROBLEMTYPE" val="ProblemTypeMarker"/>
</p:tagLst>
</file>

<file path=ppt/tags/tag52.xml><?xml version="1.0" encoding="utf-8"?>
<p:tagLst xmlns:p="http://schemas.openxmlformats.org/presentationml/2006/main">
  <p:tag name="RAINPROBLEMTYPE" val="ProblemTypeMarker"/>
</p:tagLst>
</file>

<file path=ppt/tags/tag53.xml><?xml version="1.0" encoding="utf-8"?>
<p:tagLst xmlns:p="http://schemas.openxmlformats.org/presentationml/2006/main">
  <p:tag name="RAINPROBLEMTYPE" val="ProblemTypeMarker"/>
</p:tagLst>
</file>

<file path=ppt/tags/tag54.xml><?xml version="1.0" encoding="utf-8"?>
<p:tagLst xmlns:p="http://schemas.openxmlformats.org/presentationml/2006/main">
  <p:tag name="RAINPROBLEM" val="ProblemSetting"/>
  <p:tag name="RAINPROBLEMTYPE" val="FillBlank"/>
</p:tagLst>
</file>

<file path=ppt/tags/tag55.xml><?xml version="1.0" encoding="utf-8"?>
<p:tagLst xmlns:p="http://schemas.openxmlformats.org/presentationml/2006/main">
  <p:tag name="RAINPROBLEM" val="FillBlank"/>
  <p:tag name="PROBLEMSCORE" val="20.0"/>
  <p:tag name="PROBLEMBLANK" val="[{&quot;num&quot;:1,&quot;caseSensitive&quot;:false,&quot;fuzzyMatch&quot;:false,&quot;Score&quot;:5.0,&quot;answers&quot;:[&quot;a&quot;]},{&quot;num&quot;:2,&quot;caseSensitive&quot;:false,&quot;fuzzyMatch&quot;:false,&quot;Score&quot;:5.0,&quot;answers&quot;:[&quot;a&quot;]},{&quot;num&quot;:3,&quot;caseSensitive&quot;:false,&quot;fuzzyMatch&quot;:false,&quot;Score&quot;:5.0,&quot;answers&quot;:[&quot;b&quot;]},{&quot;num&quot;:4,&quot;caseSensitive&quot;:false,&quot;fuzzyMatch&quot;:false,&quot;Score&quot;:5.0,&quot;answers&quot;:[&quot;c&quot;]}]"/>
  <p:tag name="PROBLEMBLANKKEYWORD" val="填空"/>
</p:tagLst>
</file>

<file path=ppt/tags/tag56.xml><?xml version="1.0" encoding="utf-8"?>
<p:tagLst xmlns:p="http://schemas.openxmlformats.org/presentationml/2006/main">
  <p:tag name="commondata" val="eyJoZGlkIjoiZTY1NThmYzJlMWRjMDNhYzFmMTdkNmU1NThkNTc3ODEifQ=="/>
</p:tagLst>
</file>

<file path=ppt/tags/tag6.xml><?xml version="1.0" encoding="utf-8"?>
<p:tagLst xmlns:p="http://schemas.openxmlformats.org/presentationml/2006/main">
  <p:tag name="RAINPROBLEMTYPE" val="ProblemTypeMarker"/>
</p:tagLst>
</file>

<file path=ppt/tags/tag7.xml><?xml version="1.0" encoding="utf-8"?>
<p:tagLst xmlns:p="http://schemas.openxmlformats.org/presentationml/2006/main">
  <p:tag name="RAINPROBLEMTYPE" val="ProblemTypeMarker"/>
</p:tagLst>
</file>

<file path=ppt/tags/tag8.xml><?xml version="1.0" encoding="utf-8"?>
<p:tagLst xmlns:p="http://schemas.openxmlformats.org/presentationml/2006/main">
  <p:tag name="RAINPROBLEMTYPE" val="ProblemTypeMarker"/>
</p:tagLst>
</file>

<file path=ppt/tags/tag9.xml><?xml version="1.0" encoding="utf-8"?>
<p:tagLst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2_Office 主题​​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0C0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70C0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5052</Words>
  <Application>WPS 演示</Application>
  <PresentationFormat>宽屏</PresentationFormat>
  <Paragraphs>195</Paragraphs>
  <Slides>16</Slides>
  <Notes>136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宋体</vt:lpstr>
      <vt:lpstr>Wingdings</vt:lpstr>
      <vt:lpstr>Arial Black</vt:lpstr>
      <vt:lpstr>思源黑体 CN Regular</vt:lpstr>
      <vt:lpstr>黑体</vt:lpstr>
      <vt:lpstr>Calibri</vt:lpstr>
      <vt:lpstr>等线</vt:lpstr>
      <vt:lpstr>Arial Narrow</vt:lpstr>
      <vt:lpstr>微软雅黑</vt:lpstr>
      <vt:lpstr>华文楷体</vt:lpstr>
      <vt:lpstr>华文中宋</vt:lpstr>
      <vt:lpstr>Times New Roman</vt:lpstr>
      <vt:lpstr>Calibri</vt:lpstr>
      <vt:lpstr>Arial Unicode MS</vt:lpstr>
      <vt:lpstr>等线 Light</vt:lpstr>
      <vt:lpstr>Wingdings</vt:lpstr>
      <vt:lpstr>2_Office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Dilys</dc:creator>
  <cp:lastModifiedBy>Cooper</cp:lastModifiedBy>
  <cp:revision>2459</cp:revision>
  <dcterms:created xsi:type="dcterms:W3CDTF">2021-05-22T03:56:00Z</dcterms:created>
  <dcterms:modified xsi:type="dcterms:W3CDTF">2025-12-09T15:34:16Z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E8A4ABC9814A4EFD9F4F218A6F687374_12</vt:lpwstr>
  </property>
</Properties>
</file>